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367" r:id="rId3"/>
    <p:sldId id="556" r:id="rId4"/>
    <p:sldId id="557" r:id="rId5"/>
    <p:sldId id="559" r:id="rId6"/>
    <p:sldId id="558" r:id="rId7"/>
    <p:sldId id="566" r:id="rId8"/>
    <p:sldId id="565" r:id="rId9"/>
    <p:sldId id="569" r:id="rId10"/>
    <p:sldId id="567" r:id="rId11"/>
    <p:sldId id="570" r:id="rId12"/>
    <p:sldId id="551" r:id="rId13"/>
    <p:sldId id="384" r:id="rId14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F0000"/>
    <a:srgbClr val="0000FF"/>
    <a:srgbClr val="00CC00"/>
    <a:srgbClr val="FFFF00"/>
    <a:srgbClr val="EAEAEA"/>
    <a:srgbClr val="C0C0C0"/>
    <a:srgbClr val="0080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50" autoAdjust="0"/>
    <p:restoredTop sz="84582" autoAdjust="0"/>
  </p:normalViewPr>
  <p:slideViewPr>
    <p:cSldViewPr>
      <p:cViewPr varScale="1">
        <p:scale>
          <a:sx n="134" d="100"/>
          <a:sy n="134" d="100"/>
        </p:scale>
        <p:origin x="32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7712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61" d="100"/>
          <a:sy n="61" d="100"/>
        </p:scale>
        <p:origin x="3254" y="72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Training</a:t>
            </a:r>
            <a:r>
              <a:rPr lang="en-US" altLang="zh-TW" baseline="0" dirty="0"/>
              <a:t> data</a:t>
            </a:r>
            <a:endParaRPr lang="zh-TW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RAF2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工作表1!$A$2:$A$8</c:f>
              <c:strCache>
                <c:ptCount val="7"/>
                <c:pt idx="0">
                  <c:v>Angry</c:v>
                </c:pt>
                <c:pt idx="1">
                  <c:v>Disgust</c:v>
                </c:pt>
                <c:pt idx="2">
                  <c:v>Fear</c:v>
                </c:pt>
                <c:pt idx="3">
                  <c:v>Happy</c:v>
                </c:pt>
                <c:pt idx="4">
                  <c:v>Sad</c:v>
                </c:pt>
                <c:pt idx="5">
                  <c:v>Surprise</c:v>
                </c:pt>
                <c:pt idx="6">
                  <c:v>Neutral</c:v>
                </c:pt>
              </c:strCache>
            </c:strRef>
          </c:cat>
          <c:val>
            <c:numRef>
              <c:f>工作表1!$B$2:$B$8</c:f>
              <c:numCache>
                <c:formatCode>General</c:formatCode>
                <c:ptCount val="7"/>
                <c:pt idx="0">
                  <c:v>705</c:v>
                </c:pt>
                <c:pt idx="1">
                  <c:v>717</c:v>
                </c:pt>
                <c:pt idx="2">
                  <c:v>281</c:v>
                </c:pt>
                <c:pt idx="3">
                  <c:v>4770</c:v>
                </c:pt>
                <c:pt idx="4">
                  <c:v>1982</c:v>
                </c:pt>
                <c:pt idx="5">
                  <c:v>1290</c:v>
                </c:pt>
                <c:pt idx="6">
                  <c:v>2524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7-DA4A-A9F3-055ABD9029AC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fer20132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工作表1!$A$2:$A$8</c:f>
              <c:strCache>
                <c:ptCount val="7"/>
                <c:pt idx="0">
                  <c:v>Angry</c:v>
                </c:pt>
                <c:pt idx="1">
                  <c:v>Disgust</c:v>
                </c:pt>
                <c:pt idx="2">
                  <c:v>Fear</c:v>
                </c:pt>
                <c:pt idx="3">
                  <c:v>Happy</c:v>
                </c:pt>
                <c:pt idx="4">
                  <c:v>Sad</c:v>
                </c:pt>
                <c:pt idx="5">
                  <c:v>Surprise</c:v>
                </c:pt>
                <c:pt idx="6">
                  <c:v>Neutral</c:v>
                </c:pt>
              </c:strCache>
            </c:strRef>
          </c:cat>
          <c:val>
            <c:numRef>
              <c:f>工作表1!$C$2:$C$8</c:f>
              <c:numCache>
                <c:formatCode>General</c:formatCode>
                <c:ptCount val="7"/>
                <c:pt idx="0">
                  <c:v>3489</c:v>
                </c:pt>
                <c:pt idx="1">
                  <c:v>354</c:v>
                </c:pt>
                <c:pt idx="2">
                  <c:v>1036</c:v>
                </c:pt>
                <c:pt idx="3">
                  <c:v>9474</c:v>
                </c:pt>
                <c:pt idx="4">
                  <c:v>4949</c:v>
                </c:pt>
                <c:pt idx="5">
                  <c:v>4382</c:v>
                </c:pt>
                <c:pt idx="6">
                  <c:v>12023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7-DA4A-A9F3-055ABD9029AC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Combined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工作表1!$A$2:$A$8</c:f>
              <c:strCache>
                <c:ptCount val="7"/>
                <c:pt idx="0">
                  <c:v>Angry</c:v>
                </c:pt>
                <c:pt idx="1">
                  <c:v>Disgust</c:v>
                </c:pt>
                <c:pt idx="2">
                  <c:v>Fear</c:v>
                </c:pt>
                <c:pt idx="3">
                  <c:v>Happy</c:v>
                </c:pt>
                <c:pt idx="4">
                  <c:v>Sad</c:v>
                </c:pt>
                <c:pt idx="5">
                  <c:v>Surprise</c:v>
                </c:pt>
                <c:pt idx="6">
                  <c:v>Neutral</c:v>
                </c:pt>
              </c:strCache>
            </c:strRef>
          </c:cat>
          <c:val>
            <c:numRef>
              <c:f>工作表1!$D$2:$D$8</c:f>
              <c:numCache>
                <c:formatCode>General</c:formatCode>
                <c:ptCount val="7"/>
                <c:pt idx="0">
                  <c:v>4194</c:v>
                </c:pt>
                <c:pt idx="1">
                  <c:v>1071</c:v>
                </c:pt>
                <c:pt idx="2">
                  <c:v>1317</c:v>
                </c:pt>
                <c:pt idx="3">
                  <c:v>14244</c:v>
                </c:pt>
                <c:pt idx="4">
                  <c:v>6931</c:v>
                </c:pt>
                <c:pt idx="5">
                  <c:v>5672</c:v>
                </c:pt>
                <c:pt idx="6">
                  <c:v>14547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307-DA4A-A9F3-055ABD9029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956703"/>
        <c:axId val="90612767"/>
      </c:barChart>
      <c:catAx>
        <c:axId val="88956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0612767"/>
        <c:crosses val="autoZero"/>
        <c:auto val="1"/>
        <c:lblAlgn val="ctr"/>
        <c:lblOffset val="100"/>
        <c:noMultiLvlLbl val="0"/>
      </c:catAx>
      <c:valAx>
        <c:axId val="90612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8956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2018/11/8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2018/11/8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他有兩種一種是單純的情緒</a:t>
            </a:r>
            <a:endParaRPr kumimoji="1" lang="en-US" altLang="zh-TW" dirty="0"/>
          </a:p>
          <a:p>
            <a:r>
              <a:rPr kumimoji="1" lang="zh-TW" altLang="en-US" dirty="0"/>
              <a:t>也有切好</a:t>
            </a:r>
            <a:r>
              <a:rPr kumimoji="1" lang="en-US" altLang="zh-TW" dirty="0"/>
              <a:t>training test</a:t>
            </a:r>
            <a:br>
              <a:rPr kumimoji="1" lang="en-US" altLang="zh-TW" dirty="0"/>
            </a:br>
            <a:r>
              <a:rPr kumimoji="1" lang="zh-CN" altLang="en-US" dirty="0"/>
              <a:t>另一種是混合的</a:t>
            </a:r>
            <a:endParaRPr kumimoji="1" lang="en-US" altLang="zh-CN" dirty="0"/>
          </a:p>
          <a:p>
            <a:r>
              <a:rPr kumimoji="1" lang="zh-CN" altLang="en-US" dirty="0"/>
              <a:t>單純的總共</a:t>
            </a:r>
            <a:r>
              <a:rPr kumimoji="1" lang="en-US" altLang="zh-CN" dirty="0"/>
              <a:t>12269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3991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這篇論文是可以放大三倍放大四倍</a:t>
            </a:r>
            <a:br>
              <a:rPr kumimoji="1" lang="en-US" altLang="zh-CN" dirty="0"/>
            </a:br>
            <a:r>
              <a:rPr kumimoji="1" lang="zh-CN" altLang="en-US" dirty="0"/>
              <a:t>所以我的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是</a:t>
            </a:r>
            <a:r>
              <a:rPr kumimoji="1" lang="en-US" altLang="zh-CN" dirty="0"/>
              <a:t>24x24</a:t>
            </a:r>
            <a:r>
              <a:rPr kumimoji="1" lang="zh-CN" altLang="en-US" dirty="0"/>
              <a:t>放大四倍後變成</a:t>
            </a:r>
            <a:r>
              <a:rPr kumimoji="1" lang="en-US" altLang="zh-CN" dirty="0"/>
              <a:t>96x96</a:t>
            </a:r>
          </a:p>
          <a:p>
            <a:r>
              <a:rPr kumimoji="1" lang="zh-CN" altLang="en-US" dirty="0"/>
              <a:t>看起來會比直接放大來的湖</a:t>
            </a:r>
            <a:br>
              <a:rPr kumimoji="1" lang="en-US" altLang="zh-CN" dirty="0"/>
            </a:br>
            <a:r>
              <a:rPr kumimoji="1" lang="zh-CN" altLang="en-US" dirty="0"/>
              <a:t>但是相對的就比較不會有鋸齒感覺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6258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可能有些事不開心、難過</a:t>
            </a:r>
          </a:p>
        </p:txBody>
      </p:sp>
    </p:spTree>
    <p:extLst>
      <p:ext uri="{BB962C8B-B14F-4D97-AF65-F5344CB8AC3E}">
        <p14:creationId xmlns:p14="http://schemas.microsoft.com/office/powerpoint/2010/main" val="3093375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看起來也是</a:t>
            </a:r>
            <a:r>
              <a:rPr kumimoji="1" lang="zh-TW" altLang="en-US"/>
              <a:t>不開心難過或是害怕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4411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5C41FDD1-A859-4C04-8695-B6AB8F015C5E}" type="datetimeFigureOut">
              <a:rPr lang="zh-TW" altLang="en-US" smtClean="0"/>
              <a:pPr>
                <a:defRPr/>
              </a:pPr>
              <a:t>2018/11/8</a:t>
            </a:fld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/18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7" Type="http://schemas.openxmlformats.org/officeDocument/2006/relationships/image" Target="../media/image32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nsortium.ri.cmu.edu/ckagree/" TargetMode="External"/><Relationship Id="rId2" Type="http://schemas.openxmlformats.org/officeDocument/2006/relationships/hyperlink" Target="http://www.whdeng.cn/RAF/model1.html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hyperlink" Target="https://arxiv.org/pdf/1707.02921.pdf" TargetMode="External"/><Relationship Id="rId7" Type="http://schemas.openxmlformats.org/officeDocument/2006/relationships/image" Target="../media/image7.tiff"/><Relationship Id="rId12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tiff"/><Relationship Id="rId11" Type="http://schemas.openxmlformats.org/officeDocument/2006/relationships/image" Target="../media/image11.tiff"/><Relationship Id="rId5" Type="http://schemas.openxmlformats.org/officeDocument/2006/relationships/image" Target="../media/image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13" Type="http://schemas.openxmlformats.org/officeDocument/2006/relationships/image" Target="../media/image25.tiff"/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12" Type="http://schemas.openxmlformats.org/officeDocument/2006/relationships/image" Target="../media/image2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tiff"/><Relationship Id="rId11" Type="http://schemas.openxmlformats.org/officeDocument/2006/relationships/image" Target="../media/image23.tiff"/><Relationship Id="rId5" Type="http://schemas.openxmlformats.org/officeDocument/2006/relationships/image" Target="../media/image17.tiff"/><Relationship Id="rId10" Type="http://schemas.openxmlformats.org/officeDocument/2006/relationships/image" Target="../media/image22.tiff"/><Relationship Id="rId4" Type="http://schemas.openxmlformats.org/officeDocument/2006/relationships/image" Target="../media/image16.tiff"/><Relationship Id="rId9" Type="http://schemas.openxmlformats.org/officeDocument/2006/relationships/image" Target="../media/image21.tiff"/><Relationship Id="rId14" Type="http://schemas.openxmlformats.org/officeDocument/2006/relationships/image" Target="../media/image26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13" Type="http://schemas.openxmlformats.org/officeDocument/2006/relationships/image" Target="../media/image26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12" Type="http://schemas.openxmlformats.org/officeDocument/2006/relationships/image" Target="../media/image25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tiff"/><Relationship Id="rId11" Type="http://schemas.openxmlformats.org/officeDocument/2006/relationships/image" Target="../media/image24.tiff"/><Relationship Id="rId5" Type="http://schemas.openxmlformats.org/officeDocument/2006/relationships/image" Target="../media/image18.tiff"/><Relationship Id="rId10" Type="http://schemas.openxmlformats.org/officeDocument/2006/relationships/image" Target="../media/image23.tiff"/><Relationship Id="rId4" Type="http://schemas.openxmlformats.org/officeDocument/2006/relationships/image" Target="../media/image17.tiff"/><Relationship Id="rId9" Type="http://schemas.openxmlformats.org/officeDocument/2006/relationships/image" Target="../media/image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03350" y="1916113"/>
            <a:ext cx="6911975" cy="2089150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Weekly Report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2156D0-138F-5842-AB3D-91DE0DD27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Error Images</a:t>
            </a:r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6727DCF-BCC6-5444-9BCF-E1B03FF23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r>
              <a:rPr kumimoji="1" lang="en-US" altLang="zh-TW" dirty="0"/>
              <a:t>Result</a:t>
            </a:r>
            <a:endParaRPr kumimoji="1"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B3F0F420-BF09-7541-8FB4-B27975E65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928" y="1988840"/>
            <a:ext cx="995040" cy="99504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0941249-AAB8-564A-A73F-50FA2BA7A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1988840"/>
            <a:ext cx="995040" cy="99504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6614C44-335B-5A4F-A3E2-64485CFCD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928" y="2983880"/>
            <a:ext cx="995040" cy="99504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7527836-B01E-1B40-AA49-898D0F8BE6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968" y="2983880"/>
            <a:ext cx="995040" cy="99504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DB778AEA-5B81-004E-9B2F-CF3E8A0597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8928" y="3969097"/>
            <a:ext cx="995040" cy="99504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67B03D8A-5A6F-3847-B34B-D782EB6843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3968" y="3969097"/>
            <a:ext cx="995040" cy="99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01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2156D0-138F-5842-AB3D-91DE0DD27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Error Images</a:t>
            </a:r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6727DCF-BCC6-5444-9BCF-E1B03FF23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r>
              <a:rPr kumimoji="1" lang="en-US" altLang="zh-TW" dirty="0"/>
              <a:t>Result</a:t>
            </a:r>
            <a:endParaRPr kumimoji="1"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B3F0F420-BF09-7541-8FB4-B27975E6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928" y="1988840"/>
            <a:ext cx="995040" cy="99504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0941249-AAB8-564A-A73F-50FA2BA7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988840"/>
            <a:ext cx="995040" cy="99504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6614C44-335B-5A4F-A3E2-64485CFCD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928" y="2983880"/>
            <a:ext cx="995040" cy="99504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7527836-B01E-1B40-AA49-898D0F8BE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68" y="2983880"/>
            <a:ext cx="995040" cy="99504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DB778AEA-5B81-004E-9B2F-CF3E8A0597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8928" y="3969097"/>
            <a:ext cx="995040" cy="99504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67B03D8A-5A6F-3847-B34B-D782EB6843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968" y="3969097"/>
            <a:ext cx="995040" cy="99504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DA4FCF8-3555-C849-BB4F-3E97FFB80447}"/>
              </a:ext>
            </a:extLst>
          </p:cNvPr>
          <p:cNvSpPr/>
          <p:nvPr/>
        </p:nvSpPr>
        <p:spPr>
          <a:xfrm>
            <a:off x="3322873" y="5231837"/>
            <a:ext cx="19221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Ground Truth: fear </a:t>
            </a:r>
          </a:p>
          <a:p>
            <a:pPr algn="ctr"/>
            <a:r>
              <a:rPr lang="en-US" altLang="zh-TW"/>
              <a:t>Prediction: </a:t>
            </a:r>
            <a:r>
              <a:rPr lang="en-US" altLang="zh-TW" dirty="0"/>
              <a:t>sad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5159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F0756845-303E-1F47-849C-0BF705849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Related Work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F8B8A44-B469-614A-8FB9-F5C754A05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207375" cy="5688013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Reference</a:t>
            </a:r>
          </a:p>
          <a:p>
            <a:pPr lvl="1">
              <a:defRPr/>
            </a:pPr>
            <a:r>
              <a:rPr lang="en-US" altLang="zh-TW" dirty="0">
                <a:hlinkClick r:id="rId2"/>
              </a:rPr>
              <a:t>Real-world Affective Faces (RAF) Database</a:t>
            </a:r>
          </a:p>
          <a:p>
            <a:pPr lvl="1">
              <a:defRPr/>
            </a:pPr>
            <a:r>
              <a:rPr lang="en-US" altLang="zh-TW" dirty="0">
                <a:hlinkClick r:id="rId2"/>
              </a:rPr>
              <a:t>Lim, Bee, et al. "Enhanced deep residual networks for single image super-resolution." </a:t>
            </a:r>
            <a:r>
              <a:rPr lang="en-US" altLang="zh-TW" i="1" dirty="0">
                <a:hlinkClick r:id="rId2"/>
              </a:rPr>
              <a:t>The IEEE conference on computer vision and pattern recognition (CVPR) workshops</a:t>
            </a:r>
            <a:r>
              <a:rPr lang="en-US" altLang="zh-TW" dirty="0">
                <a:hlinkClick r:id="rId2"/>
              </a:rPr>
              <a:t>. Vol. 1. No. 2. 2017.</a:t>
            </a:r>
            <a:endParaRPr lang="en-US" altLang="zh-TW" dirty="0"/>
          </a:p>
          <a:p>
            <a:pPr lvl="1">
              <a:defRPr/>
            </a:pPr>
            <a:r>
              <a:rPr lang="en-US" altLang="zh-TW" dirty="0">
                <a:hlinkClick r:id="rId3"/>
              </a:rPr>
              <a:t>Cohn-</a:t>
            </a:r>
            <a:r>
              <a:rPr lang="en-US" altLang="zh-TW" dirty="0" err="1">
                <a:hlinkClick r:id="rId3"/>
              </a:rPr>
              <a:t>Kanade</a:t>
            </a:r>
            <a:r>
              <a:rPr lang="en-US" altLang="zh-TW" dirty="0">
                <a:hlinkClick r:id="rId3"/>
              </a:rPr>
              <a:t> (CK and CK+) database</a:t>
            </a:r>
            <a:endParaRPr lang="en-US" altLang="zh-TW" dirty="0"/>
          </a:p>
          <a:p>
            <a:pPr lvl="1"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8995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New Dataset (RAF)</a:t>
            </a:r>
          </a:p>
          <a:p>
            <a:pPr>
              <a:defRPr/>
            </a:pPr>
            <a:r>
              <a:rPr lang="en-US" altLang="zh-TW" dirty="0"/>
              <a:t>MDSR on FER2013+</a:t>
            </a:r>
          </a:p>
          <a:p>
            <a:pPr>
              <a:defRPr/>
            </a:pPr>
            <a:r>
              <a:rPr lang="en-US" altLang="zh-TW" dirty="0"/>
              <a:t>Result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041A4B-42DC-124C-97F5-42E325A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New Dataset (RAF)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FB16706-E130-5047-90FD-66E23711F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2570" y="2132856"/>
            <a:ext cx="6824725" cy="29933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596E8DB-3286-924B-B71E-453970CE6297}"/>
              </a:ext>
            </a:extLst>
          </p:cNvPr>
          <p:cNvSpPr/>
          <p:nvPr/>
        </p:nvSpPr>
        <p:spPr>
          <a:xfrm>
            <a:off x="483579" y="5674653"/>
            <a:ext cx="35413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0000"/>
                </a:solidFill>
                <a:latin typeface="Helvetica" pitchFamily="2" charset="0"/>
              </a:rPr>
              <a:t>29672</a:t>
            </a:r>
            <a:r>
              <a:rPr lang="en-US" altLang="zh-TW" dirty="0">
                <a:solidFill>
                  <a:srgbClr val="000000"/>
                </a:solidFill>
                <a:latin typeface="Helvetica" pitchFamily="2" charset="0"/>
              </a:rPr>
              <a:t> number of </a:t>
            </a:r>
            <a:r>
              <a:rPr lang="en-US" altLang="zh-TW" b="1" dirty="0">
                <a:solidFill>
                  <a:srgbClr val="000000"/>
                </a:solidFill>
                <a:latin typeface="Helvetica" pitchFamily="2" charset="0"/>
              </a:rPr>
              <a:t>real-world images</a:t>
            </a:r>
          </a:p>
          <a:p>
            <a:r>
              <a:rPr lang="en-US" altLang="zh-TW" b="1" dirty="0"/>
              <a:t>7</a:t>
            </a:r>
            <a:r>
              <a:rPr lang="zh-TW" altLang="en-US" b="1" dirty="0"/>
              <a:t> </a:t>
            </a:r>
            <a:r>
              <a:rPr lang="en-US" altLang="zh-TW" b="1" dirty="0"/>
              <a:t>expression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CA9063-14EB-304E-A6B8-F4A1CF8DAE38}"/>
              </a:ext>
            </a:extLst>
          </p:cNvPr>
          <p:cNvSpPr/>
          <p:nvPr/>
        </p:nvSpPr>
        <p:spPr>
          <a:xfrm>
            <a:off x="468313" y="1285817"/>
            <a:ext cx="77608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00"/>
                </a:solidFill>
                <a:latin typeface="Helvetica" pitchFamily="2" charset="0"/>
              </a:rPr>
              <a:t>Real-world Affective Faces Database (RAF-DB)</a:t>
            </a:r>
            <a:r>
              <a:rPr lang="en-US" altLang="zh-TW" dirty="0">
                <a:solidFill>
                  <a:srgbClr val="000000"/>
                </a:solidFill>
                <a:latin typeface="Helvetica" pitchFamily="2" charset="0"/>
              </a:rPr>
              <a:t> is a large-scale facial expression database downloaded from the Internet. 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456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7B5DC6-6FD7-7449-87E9-476233B2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MDSR on FER2013+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82BB2A-6A09-8341-9D9D-23CECD98E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3"/>
              </a:rPr>
              <a:t>Enhanced Deep Residual Networks for Single Image Super-Resolution</a:t>
            </a:r>
            <a:r>
              <a:rPr kumimoji="1" lang="en-US" altLang="zh-TW" dirty="0"/>
              <a:t> (</a:t>
            </a:r>
            <a:r>
              <a:rPr lang="en-US" altLang="zh-TW" dirty="0"/>
              <a:t>2017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Winner of NTIRE2017 Super-Resolution Challenge</a:t>
            </a:r>
          </a:p>
          <a:p>
            <a:pPr lvl="1"/>
            <a:endParaRPr kumimoji="1" lang="zh-TW" alt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E9AF891-4584-FC42-80E7-F62D63C278AD}"/>
              </a:ext>
            </a:extLst>
          </p:cNvPr>
          <p:cNvGrpSpPr/>
          <p:nvPr/>
        </p:nvGrpSpPr>
        <p:grpSpPr>
          <a:xfrm>
            <a:off x="2044896" y="2919063"/>
            <a:ext cx="3967263" cy="1152128"/>
            <a:chOff x="1352805" y="3037059"/>
            <a:chExt cx="2053335" cy="6096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254BBCE-03C1-A142-A7F5-B59F0B8F3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2805" y="3040299"/>
              <a:ext cx="304800" cy="30480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73021DD-07B4-FA48-B1A4-4A65551F01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750"/>
            <a:stretch/>
          </p:blipFill>
          <p:spPr>
            <a:xfrm>
              <a:off x="1944909" y="3037059"/>
              <a:ext cx="609600" cy="592832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9688BCB-5E10-6B4F-B136-E17082921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96540" y="3037059"/>
              <a:ext cx="609600" cy="609600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B9FD6567-8822-0142-AB70-BBBC352DD285}"/>
              </a:ext>
            </a:extLst>
          </p:cNvPr>
          <p:cNvGrpSpPr/>
          <p:nvPr/>
        </p:nvGrpSpPr>
        <p:grpSpPr>
          <a:xfrm>
            <a:off x="1680111" y="2486489"/>
            <a:ext cx="4262675" cy="290111"/>
            <a:chOff x="485835" y="2498150"/>
            <a:chExt cx="4262675" cy="290111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CA9067D7-39BB-1447-9E2F-D259D8F88D5F}"/>
                </a:ext>
              </a:extLst>
            </p:cNvPr>
            <p:cNvSpPr txBox="1"/>
            <p:nvPr/>
          </p:nvSpPr>
          <p:spPr>
            <a:xfrm>
              <a:off x="485835" y="2511148"/>
              <a:ext cx="12747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Original (48x48)</a:t>
              </a:r>
              <a:endParaRPr kumimoji="1" lang="zh-TW" altLang="en-US" sz="1200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DA90378A-B5A8-EF40-8DD7-1F3BFB5C13E4}"/>
                </a:ext>
              </a:extLst>
            </p:cNvPr>
            <p:cNvSpPr txBox="1"/>
            <p:nvPr/>
          </p:nvSpPr>
          <p:spPr>
            <a:xfrm>
              <a:off x="2149761" y="2498150"/>
              <a:ext cx="8675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MDSR 2X</a:t>
              </a:r>
              <a:endParaRPr kumimoji="1" lang="zh-TW" altLang="en-US" sz="1200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304C9FE5-058F-9D43-AAF4-41BBBDD480F5}"/>
                </a:ext>
              </a:extLst>
            </p:cNvPr>
            <p:cNvSpPr txBox="1"/>
            <p:nvPr/>
          </p:nvSpPr>
          <p:spPr>
            <a:xfrm>
              <a:off x="3709443" y="2511262"/>
              <a:ext cx="10390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BICUBIC 2X</a:t>
              </a:r>
              <a:endParaRPr kumimoji="1" lang="zh-TW" altLang="en-US" sz="1200" dirty="0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2DF391CD-5BBD-6340-9775-88EA907DD492}"/>
              </a:ext>
            </a:extLst>
          </p:cNvPr>
          <p:cNvGrpSpPr/>
          <p:nvPr/>
        </p:nvGrpSpPr>
        <p:grpSpPr>
          <a:xfrm>
            <a:off x="2044897" y="4181963"/>
            <a:ext cx="3967262" cy="1178070"/>
            <a:chOff x="2044897" y="4411230"/>
            <a:chExt cx="3967262" cy="1178070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859A73A-347A-FC49-AC08-EDFA1320B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44897" y="4411488"/>
              <a:ext cx="545138" cy="545138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1CA68F5B-77B4-0F4A-8067-88F3E8E31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34347" y="4411488"/>
              <a:ext cx="1177812" cy="1177812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9FE2015-FFD6-294E-938E-7480CBCBF1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176"/>
            <a:stretch/>
          </p:blipFill>
          <p:spPr>
            <a:xfrm>
              <a:off x="3188904" y="4411230"/>
              <a:ext cx="1177812" cy="1152188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50332F8A-0F24-C54C-82DC-7542F484FC76}"/>
              </a:ext>
            </a:extLst>
          </p:cNvPr>
          <p:cNvGrpSpPr/>
          <p:nvPr/>
        </p:nvGrpSpPr>
        <p:grpSpPr>
          <a:xfrm>
            <a:off x="2044896" y="5476614"/>
            <a:ext cx="3967263" cy="1177812"/>
            <a:chOff x="2044896" y="5476614"/>
            <a:chExt cx="3967263" cy="1177812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3AD7CC48-7228-3342-B62A-C71F06F3A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44896" y="5476614"/>
              <a:ext cx="545139" cy="545139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518DF2B-55D1-6E44-9705-FD64F458E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88904" y="5476614"/>
              <a:ext cx="1177812" cy="1177812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6D2D3AFB-9DAC-1241-BF1C-340F59084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34347" y="5476614"/>
              <a:ext cx="1177812" cy="1177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6116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F18D95-2165-C740-872F-08B6ED76A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Combine two dataset</a:t>
            </a:r>
          </a:p>
          <a:p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7429E3EF-2DC7-1F4F-8DD2-03007A39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MDSR on FER2013+</a:t>
            </a:r>
            <a:endParaRPr kumimoji="1" lang="zh-TW" altLang="en-US" dirty="0"/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21101E9F-7922-D64E-88DD-0CF81F8E42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3427396"/>
              </p:ext>
            </p:extLst>
          </p:nvPr>
        </p:nvGraphicFramePr>
        <p:xfrm>
          <a:off x="1488281" y="1793080"/>
          <a:ext cx="6447632" cy="4372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18503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6597EB-E574-274E-892B-71E7F1E8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Result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C908F3-41D0-FC4F-8121-70B5A608B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Test on CK+ dataset</a:t>
            </a:r>
          </a:p>
          <a:p>
            <a:pPr lvl="1"/>
            <a:r>
              <a:rPr kumimoji="1" lang="en-US" altLang="zh-TW" dirty="0"/>
              <a:t>369 images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92DAB25-73D7-5E48-B8CB-0FBC5B19C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49" y="2332831"/>
            <a:ext cx="3860800" cy="29845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41E0B3A-91F1-1A41-87FC-5E51CE27E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81" y="2332831"/>
            <a:ext cx="3860800" cy="29845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B7AADCE-1AB1-2243-B865-E71F5E38CC71}"/>
              </a:ext>
            </a:extLst>
          </p:cNvPr>
          <p:cNvSpPr txBox="1"/>
          <p:nvPr/>
        </p:nvSpPr>
        <p:spPr>
          <a:xfrm>
            <a:off x="2160887" y="1904976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Original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9F8F89-B428-554C-A055-00A290B475BB}"/>
              </a:ext>
            </a:extLst>
          </p:cNvPr>
          <p:cNvSpPr txBox="1"/>
          <p:nvPr/>
        </p:nvSpPr>
        <p:spPr>
          <a:xfrm>
            <a:off x="6011648" y="1904976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New dataset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F29E62E-2E4E-CB4A-B1C8-557E5762129B}"/>
              </a:ext>
            </a:extLst>
          </p:cNvPr>
          <p:cNvSpPr txBox="1"/>
          <p:nvPr/>
        </p:nvSpPr>
        <p:spPr>
          <a:xfrm>
            <a:off x="1686397" y="5406632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Accuracy: 60.74%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8708B5F-BAB0-2B4B-A486-C095ECDE4D25}"/>
              </a:ext>
            </a:extLst>
          </p:cNvPr>
          <p:cNvSpPr txBox="1"/>
          <p:nvPr/>
        </p:nvSpPr>
        <p:spPr>
          <a:xfrm>
            <a:off x="5754366" y="5406632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Accuracy: 73.28%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5829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6597EB-E574-274E-892B-71E7F1E8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Result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C908F3-41D0-FC4F-8121-70B5A608B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Test on CK+ dataset</a:t>
            </a:r>
          </a:p>
          <a:p>
            <a:pPr lvl="1"/>
            <a:r>
              <a:rPr kumimoji="1" lang="en-US" altLang="zh-TW" dirty="0"/>
              <a:t>369 images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92DAB25-73D7-5E48-B8CB-0FBC5B19C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49" y="2332831"/>
            <a:ext cx="3860800" cy="29845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41E0B3A-91F1-1A41-87FC-5E51CE27E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81" y="2332831"/>
            <a:ext cx="3860800" cy="29845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B7AADCE-1AB1-2243-B865-E71F5E38CC71}"/>
              </a:ext>
            </a:extLst>
          </p:cNvPr>
          <p:cNvSpPr txBox="1"/>
          <p:nvPr/>
        </p:nvSpPr>
        <p:spPr>
          <a:xfrm>
            <a:off x="2160887" y="1904976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Original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9F8F89-B428-554C-A055-00A290B475BB}"/>
              </a:ext>
            </a:extLst>
          </p:cNvPr>
          <p:cNvSpPr txBox="1"/>
          <p:nvPr/>
        </p:nvSpPr>
        <p:spPr>
          <a:xfrm>
            <a:off x="6011648" y="1904976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New dataset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F29E62E-2E4E-CB4A-B1C8-557E5762129B}"/>
              </a:ext>
            </a:extLst>
          </p:cNvPr>
          <p:cNvSpPr txBox="1"/>
          <p:nvPr/>
        </p:nvSpPr>
        <p:spPr>
          <a:xfrm>
            <a:off x="1686397" y="5406632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Accuracy: 60.74%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8708B5F-BAB0-2B4B-A486-C095ECDE4D25}"/>
              </a:ext>
            </a:extLst>
          </p:cNvPr>
          <p:cNvSpPr txBox="1"/>
          <p:nvPr/>
        </p:nvSpPr>
        <p:spPr>
          <a:xfrm>
            <a:off x="5754366" y="5406632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Accuracy: 73.28%</a:t>
            </a:r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0B456D59-F384-3B47-B98E-C187EFC02DD9}"/>
              </a:ext>
            </a:extLst>
          </p:cNvPr>
          <p:cNvSpPr/>
          <p:nvPr/>
        </p:nvSpPr>
        <p:spPr>
          <a:xfrm>
            <a:off x="6948264" y="2420888"/>
            <a:ext cx="360040" cy="28803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B3AC7758-A005-9F4B-B33D-3399B15DB13D}"/>
              </a:ext>
            </a:extLst>
          </p:cNvPr>
          <p:cNvSpPr/>
          <p:nvPr/>
        </p:nvSpPr>
        <p:spPr>
          <a:xfrm>
            <a:off x="6948264" y="3115687"/>
            <a:ext cx="360040" cy="28803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867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2156D0-138F-5842-AB3D-91DE0DD27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Error Images</a:t>
            </a:r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6727DCF-BCC6-5444-9BCF-E1B03FF23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r>
              <a:rPr kumimoji="1" lang="en-US" altLang="zh-TW" dirty="0"/>
              <a:t>Result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2FCAC82-272E-C54A-8F46-2573F6147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87" y="1707437"/>
            <a:ext cx="995040" cy="99504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C2AA106-F25F-8540-B67C-31ACC4BB3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329" y="1700808"/>
            <a:ext cx="1008881" cy="10088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54C4890-7BE4-904C-BE32-5A0E4D317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9512" y="1707437"/>
            <a:ext cx="1002252" cy="100225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9178675-970B-DE40-B651-1417639D1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0987" y="2709689"/>
            <a:ext cx="995040" cy="99504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332647E-E889-8248-B114-571ECE412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8330" y="2702477"/>
            <a:ext cx="1008880" cy="100888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72B846C8-6738-304C-B557-A19487941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9512" y="2702477"/>
            <a:ext cx="1002252" cy="100225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E12E31E-9FAD-5949-929E-A595BA1014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9731" y="3704728"/>
            <a:ext cx="996295" cy="99629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F08F858-0487-0B47-A2BE-06F8F984E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8327" y="3719079"/>
            <a:ext cx="1008883" cy="100888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67D1514-537A-A748-A643-F2B0F4182B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9512" y="3704728"/>
            <a:ext cx="1002252" cy="100225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D69029D-8F3D-E94B-A877-1C92633A4A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9729" y="4701022"/>
            <a:ext cx="1002251" cy="100225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5EFAFCB-699A-4942-BDCB-FCE78A7631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18326" y="4701021"/>
            <a:ext cx="1008883" cy="100888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52E988E-E912-3F40-B5A9-6E03E8C6AC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27208" y="4678129"/>
            <a:ext cx="1014555" cy="101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24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2156D0-138F-5842-AB3D-91DE0DD27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Error Images</a:t>
            </a:r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6727DCF-BCC6-5444-9BCF-E1B03FF23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r>
              <a:rPr kumimoji="1" lang="en-US" altLang="zh-TW" dirty="0"/>
              <a:t>Result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2FCAC82-272E-C54A-8F46-2573F6147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987" y="1707437"/>
            <a:ext cx="995040" cy="99504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C2AA106-F25F-8540-B67C-31ACC4BB3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329" y="1700808"/>
            <a:ext cx="1008881" cy="10088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54C4890-7BE4-904C-BE32-5A0E4D317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512" y="1707437"/>
            <a:ext cx="1002252" cy="100225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9178675-970B-DE40-B651-1417639D1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987" y="2709689"/>
            <a:ext cx="995040" cy="99504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332647E-E889-8248-B114-571ECE412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330" y="2702477"/>
            <a:ext cx="1008880" cy="100888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B3CC4B4-09F0-4D4D-A389-CE0EF4A4D855}"/>
              </a:ext>
            </a:extLst>
          </p:cNvPr>
          <p:cNvSpPr/>
          <p:nvPr/>
        </p:nvSpPr>
        <p:spPr>
          <a:xfrm>
            <a:off x="3376714" y="5915068"/>
            <a:ext cx="20921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Ground Truth: anger </a:t>
            </a:r>
          </a:p>
          <a:p>
            <a:pPr algn="ctr"/>
            <a:r>
              <a:rPr lang="en-US" altLang="zh-TW" dirty="0"/>
              <a:t>Prediction: sad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2B846C8-6738-304C-B557-A19487941E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9512" y="2702477"/>
            <a:ext cx="1002252" cy="100225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E12E31E-9FAD-5949-929E-A595BA1014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731" y="3704728"/>
            <a:ext cx="996295" cy="99629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F08F858-0487-0B47-A2BE-06F8F984E3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8327" y="3719079"/>
            <a:ext cx="1008883" cy="100888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67D1514-537A-A748-A643-F2B0F4182B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9512" y="3704728"/>
            <a:ext cx="1002252" cy="100225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D69029D-8F3D-E94B-A877-1C92633A4A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9729" y="4701022"/>
            <a:ext cx="1002251" cy="100225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5EFAFCB-699A-4942-BDCB-FCE78A7631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8326" y="4701021"/>
            <a:ext cx="1008883" cy="100888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52E988E-E912-3F40-B5A9-6E03E8C6AC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27208" y="4678129"/>
            <a:ext cx="1014555" cy="101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696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53014</TotalTime>
  <Words>221</Words>
  <Application>Microsoft Macintosh PowerPoint</Application>
  <PresentationFormat>如螢幕大小 (4:3)</PresentationFormat>
  <Paragraphs>64</Paragraphs>
  <Slides>13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3" baseType="lpstr">
      <vt:lpstr>新細明體</vt:lpstr>
      <vt:lpstr>標楷體</vt:lpstr>
      <vt:lpstr>宋体</vt:lpstr>
      <vt:lpstr>Arial</vt:lpstr>
      <vt:lpstr>Calibri</vt:lpstr>
      <vt:lpstr>Helvetica</vt:lpstr>
      <vt:lpstr>Times New Roman</vt:lpstr>
      <vt:lpstr>Wingdings</vt:lpstr>
      <vt:lpstr>Wingdings 2</vt:lpstr>
      <vt:lpstr>壁窗</vt:lpstr>
      <vt:lpstr>Weekly Report</vt:lpstr>
      <vt:lpstr>Outline</vt:lpstr>
      <vt:lpstr>New Dataset (RAF)</vt:lpstr>
      <vt:lpstr>MDSR on FER2013+</vt:lpstr>
      <vt:lpstr>MDSR on FER2013+</vt:lpstr>
      <vt:lpstr>Result</vt:lpstr>
      <vt:lpstr>Result</vt:lpstr>
      <vt:lpstr>Result</vt:lpstr>
      <vt:lpstr>Result</vt:lpstr>
      <vt:lpstr>Result</vt:lpstr>
      <vt:lpstr>Result</vt:lpstr>
      <vt:lpstr>Related Work</vt:lpstr>
      <vt:lpstr>PowerPoint 簡報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4029</cp:revision>
  <dcterms:created xsi:type="dcterms:W3CDTF">2008-11-09T17:03:56Z</dcterms:created>
  <dcterms:modified xsi:type="dcterms:W3CDTF">2018-11-08T01:55:22Z</dcterms:modified>
</cp:coreProperties>
</file>